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86" r:id="rId13"/>
    <p:sldId id="272" r:id="rId14"/>
    <p:sldId id="263" r:id="rId15"/>
    <p:sldId id="273" r:id="rId16"/>
    <p:sldId id="264" r:id="rId17"/>
    <p:sldId id="274" r:id="rId18"/>
    <p:sldId id="265" r:id="rId19"/>
    <p:sldId id="275" r:id="rId20"/>
    <p:sldId id="266" r:id="rId21"/>
    <p:sldId id="276" r:id="rId22"/>
    <p:sldId id="281" r:id="rId23"/>
    <p:sldId id="279" r:id="rId24"/>
    <p:sldId id="280" r:id="rId25"/>
    <p:sldId id="277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fr-FR" altLang="ja-JP" smtClean="0"/>
              <a:t>Cliquez pour modifier le style du titre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fr-FR" altLang="ja-JP" smtClean="0"/>
              <a:t>Cliquez pour modifier le style des sous-titres du masque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fr-FR" altLang="ja-JP" smtClean="0"/>
              <a:t>Cliquez pour modifier le style du titre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fr-FR" altLang="ja-JP" smtClean="0"/>
              <a:t>Cliquez pour modifier le style du titre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fr-FR" altLang="ja-JP" smtClean="0"/>
              <a:t>Cliquez pour modifier le style du titre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fr-FR" altLang="ja-JP" smtClean="0"/>
              <a:t>Cliquez pour modifier le style des sous-titres du masque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FR" altLang="ja-JP" smtClean="0"/>
              <a:t>Cliquez pour modifier le style du titre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fr-FR" altLang="ja-JP" smtClean="0"/>
              <a:t>Cliquez pour modifier le style du titre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fr-FR" altLang="ja-JP" smtClean="0"/>
              <a:t>Cliquez pour modifier le style du titre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fr-FR" altLang="ja-JP" smtClean="0"/>
              <a:t>Cliquez pour modifier le style du titre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fr-FR" altLang="ja-JP" smtClean="0"/>
              <a:t>Cliquez pour modifier le style du titre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fr-FR" altLang="ja-JP" smtClean="0"/>
              <a:t>Cliquez pour modifier le style du titre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fr-FR" altLang="ja-JP" smtClean="0"/>
              <a:t>Cliquez pour modifier le style du titre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fr-FR" altLang="ja-JP" smtClean="0"/>
              <a:t>Cliquez sur l'icône pour ajouter une image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fr-FR" altLang="ja-JP" smtClean="0"/>
              <a:t>Cliquez pour modifier les styles du texte du masque</a:t>
            </a:r>
          </a:p>
          <a:p>
            <a:pPr lvl="1"/>
            <a:r>
              <a:rPr kumimoji="1" lang="fr-FR" altLang="ja-JP" smtClean="0"/>
              <a:t>Deuxième niveau</a:t>
            </a:r>
          </a:p>
          <a:p>
            <a:pPr lvl="2"/>
            <a:r>
              <a:rPr kumimoji="1" lang="fr-FR" altLang="ja-JP" smtClean="0"/>
              <a:t>Troisième niveau</a:t>
            </a:r>
          </a:p>
          <a:p>
            <a:pPr lvl="3"/>
            <a:r>
              <a:rPr kumimoji="1" lang="fr-FR" altLang="ja-JP" smtClean="0"/>
              <a:t>Quatrième niveau</a:t>
            </a:r>
          </a:p>
          <a:p>
            <a:pPr lvl="4"/>
            <a:r>
              <a:rPr kumimoji="1" lang="fr-FR" altLang="ja-JP" smtClean="0"/>
              <a:t>Cinquième niveau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4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4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4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4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4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9.xml"/><Relationship Id="rId7" Type="http://schemas.openxmlformats.org/officeDocument/2006/relationships/image" Target="../media/image15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4.xml"/><Relationship Id="rId7" Type="http://schemas.openxmlformats.org/officeDocument/2006/relationships/image" Target="../media/image15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00.xml"/><Relationship Id="rId7" Type="http://schemas.openxmlformats.org/officeDocument/2006/relationships/image" Target="../media/image4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5.jpe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09.xml"/><Relationship Id="rId7" Type="http://schemas.openxmlformats.org/officeDocument/2006/relationships/image" Target="../media/image4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7.gif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4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55576" y="2996952"/>
            <a:ext cx="7172348" cy="1470025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   PRESENTE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31640" y="4293096"/>
            <a:ext cx="6400800" cy="1285884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 LA SECURITE </a:t>
            </a:r>
          </a:p>
          <a:p>
            <a:r>
              <a:rPr lang="fr-FR" sz="4400" b="1" dirty="0" smtClean="0">
                <a:solidFill>
                  <a:srgbClr val="002060"/>
                </a:solidFill>
              </a:rPr>
              <a:t>« SORTIE D’UN MARDI »</a:t>
            </a:r>
            <a:endParaRPr lang="fr-FR" sz="4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6672"/>
            <a:ext cx="9595058" cy="2808312"/>
          </a:xfrm>
          <a:prstGeom prst="rect">
            <a:avLst/>
          </a:prstGeom>
          <a:noFill/>
        </p:spPr>
      </p:pic>
      <p:pic>
        <p:nvPicPr>
          <p:cNvPr id="1028" name="Picture 4" descr="http://www.everyoneweb.fr/WA/DataFilescyclosdulys/FFCT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6353" y="5661248"/>
            <a:ext cx="1937647" cy="119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917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" y="0"/>
            <a:ext cx="9144000" cy="6126163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5301208"/>
            <a:ext cx="9144000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5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 Dans ce virage, ces cyclistes sont-ils bien placés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OUI……………………………………………………………………………………………………………………………………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NON……………………………………………………………………………………………………………………………….…  B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917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" y="0"/>
            <a:ext cx="9144000" cy="6126163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5301208"/>
            <a:ext cx="9144000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5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 Dans ce virage, ces cyclistes sont-ils bien placés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OUI……………………………………………………………………………………………………………………………………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NON……………………………………………………………………………………………………………………………….…  </a:t>
            </a:r>
            <a:r>
              <a:rPr lang="fr-FR" dirty="0" smtClean="0">
                <a:solidFill>
                  <a:srgbClr val="00B050"/>
                </a:solidFill>
              </a:rPr>
              <a:t>B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DSCN0921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859270"/>
          </a:xfr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0" y="5380672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6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Ces cyclistes sont-ils bien placés pour s’arrêter aux feux tricolores 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OUI…………………………………………………………………………………………………………………………………..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NON………………………………………………………………………………………………………………………………….  B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DSCN0921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859270"/>
          </a:xfr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0" y="5380672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6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Ces cyclistes sont-ils bien placés pour s’arrêter aux feux tricolores 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OUI…………………………………………………………………………………………………………………………………..  </a:t>
            </a:r>
            <a:r>
              <a:rPr lang="fr-FR" dirty="0" smtClean="0">
                <a:solidFill>
                  <a:srgbClr val="00B050"/>
                </a:solidFill>
              </a:rPr>
              <a:t>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NON………………………………………………………………………………………………………………………………….  B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924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5380672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</a:t>
            </a:r>
            <a:r>
              <a:rPr lang="fr-FR" sz="2400" dirty="0" smtClean="0">
                <a:solidFill>
                  <a:schemeClr val="bg1"/>
                </a:solidFill>
              </a:rPr>
              <a:t>7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 Ces cyclistes respectent-ils le Code de la route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OUI……………………………………………………………………………………………………………………………...  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NON………………………………………………………………………………………………………………………….….   B</a:t>
            </a:r>
          </a:p>
          <a:p>
            <a:endParaRPr lang="fr-FR" dirty="0"/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924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5380672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</a:t>
            </a:r>
            <a:r>
              <a:rPr lang="fr-FR" sz="2400" dirty="0" smtClean="0">
                <a:solidFill>
                  <a:schemeClr val="bg1"/>
                </a:solidFill>
              </a:rPr>
              <a:t>7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 Ces cyclistes respectent-ils le Code de la route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OUI……………………………………………………………………………………………………………………………...   </a:t>
            </a:r>
            <a:r>
              <a:rPr lang="fr-FR" dirty="0" smtClean="0">
                <a:solidFill>
                  <a:srgbClr val="00B050"/>
                </a:solidFill>
              </a:rPr>
              <a:t>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NON………………………………………………………………………………………………………………………….….   B</a:t>
            </a:r>
          </a:p>
          <a:p>
            <a:endParaRPr lang="fr-FR" dirty="0"/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919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4797152"/>
            <a:ext cx="9144000" cy="24006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 </a:t>
            </a:r>
            <a:r>
              <a:rPr lang="fr-FR" sz="2400" dirty="0" smtClean="0">
                <a:solidFill>
                  <a:schemeClr val="bg1"/>
                </a:solidFill>
              </a:rPr>
              <a:t>8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Ces  deux cyclistes sont en infraction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OUI………………………………….…………………………………………………………………………………………….   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NON…………………………………………………………………………………………………………………………………   B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Ils risquent une amende 135€ et une suspension du permis de conduire de 3 ans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OUI…….……………………………………………………………………………………………………………………………   C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NON………………………………………………………………………………………………………………………….…….   D</a:t>
            </a:r>
          </a:p>
          <a:p>
            <a:endParaRPr lang="fr-FR" dirty="0"/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919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4797152"/>
            <a:ext cx="9144000" cy="24006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 </a:t>
            </a:r>
            <a:r>
              <a:rPr lang="fr-FR" sz="2400" dirty="0" smtClean="0">
                <a:solidFill>
                  <a:schemeClr val="bg1"/>
                </a:solidFill>
              </a:rPr>
              <a:t>8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Ces  deux cyclistes sont en infraction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OUI………………………………….……………………………………………………………………………………………….   </a:t>
            </a:r>
            <a:r>
              <a:rPr lang="fr-FR" dirty="0" smtClean="0">
                <a:solidFill>
                  <a:srgbClr val="00B050"/>
                </a:solidFill>
              </a:rPr>
              <a:t>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NON…………………………………………………………………………………………………………………………………   B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Ils risquent une amende 135€ et une suspension du permis de conduire de 3 ans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OUI…….……………………………………………………………………………………………………………………………  </a:t>
            </a:r>
            <a:r>
              <a:rPr lang="fr-FR" dirty="0" smtClean="0">
                <a:solidFill>
                  <a:srgbClr val="00B050"/>
                </a:solidFill>
              </a:rPr>
              <a:t> C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NON………………………………………………………………………………………………………………………….…….   D</a:t>
            </a:r>
          </a:p>
          <a:p>
            <a:endParaRPr lang="fr-FR" dirty="0"/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930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" y="0"/>
            <a:ext cx="9144000" cy="6126163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4725144"/>
            <a:ext cx="9144000" cy="24006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9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Sur une route étroite, peut-on circuler sur la totalité de la chaussée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OUI…………………………………………………………………………………………………………………………………..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NON………………………………………………………………………………………………………………………………….  B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Circuler sur une seule file 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OUI…………………………………………………………………………………………………………………………………… C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NON………………………………………………………………………………………………………………………………….  D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930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" y="0"/>
            <a:ext cx="9144000" cy="6126163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4725144"/>
            <a:ext cx="9144000" cy="24006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9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Sur une route étroite, peut-on circuler sur la totalité de la chaussée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OUI…………………………………………………………………………………………………………………………………..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NON………………………………………………………………………………………………………………………………….  </a:t>
            </a:r>
            <a:r>
              <a:rPr lang="fr-FR" dirty="0" smtClean="0">
                <a:solidFill>
                  <a:srgbClr val="00B050"/>
                </a:solidFill>
              </a:rPr>
              <a:t>B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Circuler sur une seule file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OUI…………………………………………………………………………………………………………………………………… </a:t>
            </a:r>
            <a:r>
              <a:rPr lang="fr-FR" dirty="0" smtClean="0">
                <a:solidFill>
                  <a:srgbClr val="00B050"/>
                </a:solidFill>
              </a:rPr>
              <a:t>C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NON………………………………………………………………………………………………………………………………….  D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085184"/>
            <a:ext cx="9144000" cy="177281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DSCN0884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453336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5349895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sz="2400" dirty="0" smtClean="0">
                <a:solidFill>
                  <a:schemeClr val="bg1"/>
                </a:solidFill>
              </a:rPr>
              <a:t>1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Ces cyclistes sont-ils bien placés pour tourner à gauche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OUI………………………………………………………………………………………………………………………….     A 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   NON…………………………………………………………………………………………………………………………     B  </a:t>
            </a:r>
            <a:endParaRPr lang="fr-FR" dirty="0"/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957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" y="-1251520"/>
            <a:ext cx="9143999" cy="6192688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49411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0" y="4734342"/>
            <a:ext cx="91440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10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Ce cycliste arrêté sur la chaussée est-il bien placé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OUI……………………………………………………………………………………………………………………………………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NON………………………………………………………………………………………………………………………………….. B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Peut-il occasionner une gêne pour les autres cyclistes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OUI…………………………………………………………………………………………………………………………………… C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NON………………………………………………………………………………………………………………………………...  D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957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" y="-1251520"/>
            <a:ext cx="9143999" cy="6192688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49411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0" y="4734342"/>
            <a:ext cx="91440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10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Ce cycliste arrêté sur la chaussée est-il bien placé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OUI……………………………………………………………………………………………………………………………………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NON…………………………………………………………………………………………………………………………………..</a:t>
            </a:r>
            <a:r>
              <a:rPr lang="fr-FR" dirty="0" smtClean="0">
                <a:solidFill>
                  <a:srgbClr val="00B050"/>
                </a:solidFill>
              </a:rPr>
              <a:t> B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Peut-il occasionner une gêne pour les autres cyclistes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OUI…………………………………………………………………………………………………………………………………… </a:t>
            </a:r>
            <a:r>
              <a:rPr lang="fr-FR" dirty="0" smtClean="0">
                <a:solidFill>
                  <a:srgbClr val="00B050"/>
                </a:solidFill>
              </a:rPr>
              <a:t>C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NON………………………………………………………………………………………………………………………………...  D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2132856"/>
            <a:ext cx="8280920" cy="244827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CONSIGNE DE SECURITE</a:t>
            </a:r>
            <a:br>
              <a:rPr lang="fr-FR" dirty="0" smtClean="0"/>
            </a:br>
            <a:r>
              <a:rPr lang="fr-FR" dirty="0" smtClean="0"/>
              <a:t>DES CYCLOTOURISTES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1600" y="260648"/>
            <a:ext cx="7215238" cy="1785950"/>
          </a:xfrm>
        </p:spPr>
        <p:txBody>
          <a:bodyPr/>
          <a:lstStyle/>
          <a:p>
            <a:pPr algn="ctr"/>
            <a:endParaRPr lang="fr-FR" dirty="0"/>
          </a:p>
        </p:txBody>
      </p:sp>
      <p:pic>
        <p:nvPicPr>
          <p:cNvPr id="4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674" y="5993904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Déplacements en groupe des cyclotouristes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 Code de la route autorise sous conditions, la circulation à deux de front sans préciser la composition numérique du groupe.</a:t>
            </a:r>
          </a:p>
          <a:p>
            <a:endParaRPr lang="fr-FR" dirty="0" smtClean="0"/>
          </a:p>
          <a:p>
            <a:r>
              <a:rPr lang="fr-FR" dirty="0" smtClean="0"/>
              <a:t>Dans le cadre des activités pratiquées et pour l’amélioration des conditions de sécurité, il est préférable de fractionner par petits groupes (10-12) sans jamais  rouler à plus de  deux de front.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Se mettre en file simple dans les conditions suivantes :</a:t>
            </a:r>
          </a:p>
          <a:p>
            <a:endParaRPr lang="fr-FR" dirty="0" smtClean="0"/>
          </a:p>
          <a:p>
            <a:r>
              <a:rPr lang="fr-FR" dirty="0" smtClean="0"/>
              <a:t>Lorsqu’un conducteur annonce son approche et voulant nous dépasser</a:t>
            </a:r>
          </a:p>
          <a:p>
            <a:endParaRPr lang="fr-FR" dirty="0" smtClean="0"/>
          </a:p>
          <a:p>
            <a:r>
              <a:rPr lang="fr-FR" dirty="0" smtClean="0"/>
              <a:t>Dès la chute du jour (pluie brouillard…)</a:t>
            </a:r>
          </a:p>
          <a:p>
            <a:endParaRPr lang="fr-FR" dirty="0" smtClean="0"/>
          </a:p>
          <a:p>
            <a:r>
              <a:rPr lang="fr-FR" dirty="0" smtClean="0"/>
              <a:t>Dans tous les cas où les conditions de la circulation l’exigent.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674" y="5993904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CHARTE DU PRATIQUANT DE LA ROUTE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J’applique le Code de la route</a:t>
            </a:r>
          </a:p>
          <a:p>
            <a:endParaRPr lang="fr-FR" dirty="0" smtClean="0"/>
          </a:p>
          <a:p>
            <a:r>
              <a:rPr lang="fr-FR" dirty="0" smtClean="0"/>
              <a:t>J’utilise un vélo en parfait état mécanique</a:t>
            </a:r>
          </a:p>
          <a:p>
            <a:endParaRPr lang="fr-FR" dirty="0" smtClean="0"/>
          </a:p>
          <a:p>
            <a:r>
              <a:rPr lang="fr-FR" dirty="0" smtClean="0"/>
              <a:t>Je suis correctement assuré(e)</a:t>
            </a:r>
          </a:p>
          <a:p>
            <a:endParaRPr lang="fr-FR" dirty="0" smtClean="0"/>
          </a:p>
          <a:p>
            <a:r>
              <a:rPr lang="fr-FR" dirty="0" smtClean="0"/>
              <a:t>J’adapte mon comportement aux conditions de circulations</a:t>
            </a:r>
          </a:p>
          <a:p>
            <a:endParaRPr lang="fr-FR" dirty="0" smtClean="0"/>
          </a:p>
          <a:p>
            <a:r>
              <a:rPr lang="fr-FR" dirty="0" smtClean="0"/>
              <a:t>Je maintiens un espace de sécurité avec le cycliste que me précède.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 Je prends toutes les dispositions pour être vu(e).</a:t>
            </a:r>
          </a:p>
          <a:p>
            <a:r>
              <a:rPr lang="fr-FR" dirty="0" smtClean="0"/>
              <a:t>Je choisis mon groupe en fonction de mes capacités</a:t>
            </a:r>
          </a:p>
          <a:p>
            <a:r>
              <a:rPr lang="fr-FR" dirty="0" smtClean="0"/>
              <a:t>Je roule sans mettre en cause ma propre sécurité et celle des autres</a:t>
            </a:r>
          </a:p>
          <a:p>
            <a:r>
              <a:rPr lang="fr-FR" dirty="0" smtClean="0"/>
              <a:t>Je connais la procédure d’appel de secours </a:t>
            </a:r>
            <a:r>
              <a:rPr lang="fr-FR" b="1" dirty="0" smtClean="0"/>
              <a:t>112</a:t>
            </a:r>
          </a:p>
          <a:p>
            <a:r>
              <a:rPr lang="fr-FR" dirty="0" smtClean="0"/>
              <a:t>Je respecte les autres usagers de la route et je tiens compte des consignes des organisateurs lors des manifestations cyclotouristes.</a:t>
            </a:r>
          </a:p>
          <a:p>
            <a:endParaRPr lang="fr-FR" b="1" dirty="0" smtClean="0"/>
          </a:p>
          <a:p>
            <a:endParaRPr lang="fr-FR" dirty="0"/>
          </a:p>
        </p:txBody>
      </p:sp>
      <p:pic>
        <p:nvPicPr>
          <p:cNvPr id="5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674" y="5993904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55576" y="3140968"/>
            <a:ext cx="7172348" cy="1470025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MERCI A NOS CYCLO-ACTEURS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31640" y="4581128"/>
            <a:ext cx="6400800" cy="1285884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BONNE ROUTE</a:t>
            </a:r>
          </a:p>
          <a:p>
            <a:r>
              <a:rPr lang="fr-FR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 TOUS</a:t>
            </a:r>
          </a:p>
        </p:txBody>
      </p:sp>
      <p:pic>
        <p:nvPicPr>
          <p:cNvPr id="1026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76672"/>
            <a:ext cx="9595058" cy="2808312"/>
          </a:xfrm>
          <a:prstGeom prst="rect">
            <a:avLst/>
          </a:prstGeom>
          <a:noFill/>
        </p:spPr>
      </p:pic>
      <p:pic>
        <p:nvPicPr>
          <p:cNvPr id="1028" name="Picture 4" descr="http://www.everyoneweb.fr/WA/DataFilescyclosdulys/FFCT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61248"/>
            <a:ext cx="1937647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674" y="5993904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fr-FR" dirty="0" smtClean="0"/>
              <a:t>PREVENTION SANTE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27584" y="2348880"/>
            <a:ext cx="7416824" cy="3168352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cyclotourisme contribue au bien-être physique et à la qualité de notre vie.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Ces avantages ne doivent pas faire oublier les risques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674" y="5993904"/>
            <a:ext cx="2952326" cy="864096"/>
          </a:xfrm>
          <a:prstGeom prst="rect">
            <a:avLst/>
          </a:prstGeom>
          <a:noFill/>
        </p:spPr>
      </p:pic>
      <p:pic>
        <p:nvPicPr>
          <p:cNvPr id="5" name="Picture 4" descr="http://www.everyoneweb.fr/WA/DataFilescyclosdulys/FFCT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1248"/>
            <a:ext cx="1937647" cy="119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fr-FR" dirty="0" smtClean="0"/>
              <a:t>PREVENTION SANTE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1556792"/>
            <a:ext cx="9144000" cy="4248472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endParaRPr lang="fr-FR" dirty="0" smtClean="0"/>
          </a:p>
          <a:p>
            <a:pPr algn="l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Le risque cardio-vasculaire en cas d’effort maximal pouvant être quantifié par l’utilisation d’un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cardio</a:t>
            </a:r>
            <a:r>
              <a:rPr lang="fr-FR" dirty="0" smtClean="0">
                <a:solidFill>
                  <a:schemeClr val="tx1"/>
                </a:solidFill>
              </a:rPr>
              <a:t>-fréquencemètre.</a:t>
            </a:r>
          </a:p>
          <a:p>
            <a:pPr algn="l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L’obligation de fournir avant fin février un certificat médical de non contre-indication à la pratique du cyclotourisme pour obtenir sa licence FFCT.</a:t>
            </a:r>
          </a:p>
          <a:p>
            <a:pPr algn="l"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674" y="5993904"/>
            <a:ext cx="2952326" cy="864096"/>
          </a:xfrm>
          <a:prstGeom prst="rect">
            <a:avLst/>
          </a:prstGeom>
          <a:noFill/>
        </p:spPr>
      </p:pic>
      <p:pic>
        <p:nvPicPr>
          <p:cNvPr id="5" name="Picture 4" descr="http://www.everyoneweb.fr/WA/DataFilescyclosdulys/FFCT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61248"/>
            <a:ext cx="1937647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://a7.idata.over-blog.com/1/14/45/37/amour-coeur-00007.gi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4816" y="2996952"/>
            <a:ext cx="1137264" cy="984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fr-FR" dirty="0" smtClean="0"/>
              <a:t>PREVENTION SANTE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1844824"/>
            <a:ext cx="9144000" cy="424847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endParaRPr lang="fr-FR" dirty="0" smtClean="0"/>
          </a:p>
          <a:p>
            <a:r>
              <a:rPr lang="fr-FR" dirty="0" smtClean="0">
                <a:solidFill>
                  <a:schemeClr val="tx1"/>
                </a:solidFill>
              </a:rPr>
              <a:t> NOUS AIMONS ROULER ENSEMBLE,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NE GÂCHONS PAS NOTRE PLAISIR !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BONNE ROUTE POUR 2012</a:t>
            </a:r>
          </a:p>
          <a:p>
            <a:pPr algn="l"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674" y="5993904"/>
            <a:ext cx="2952326" cy="864096"/>
          </a:xfrm>
          <a:prstGeom prst="rect">
            <a:avLst/>
          </a:prstGeom>
          <a:noFill/>
        </p:spPr>
      </p:pic>
      <p:pic>
        <p:nvPicPr>
          <p:cNvPr id="2052" name="Picture 4" descr="http://a21.idata.over-blog.com/0/11/49/46/articles4/bicycle2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48680" y="2181224"/>
            <a:ext cx="3686175" cy="467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085184"/>
            <a:ext cx="9144000" cy="177281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DSCN0884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453336"/>
          </a:xfr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5349895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sz="2400" dirty="0" smtClean="0">
                <a:solidFill>
                  <a:schemeClr val="bg1"/>
                </a:solidFill>
              </a:rPr>
              <a:t>1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Ces cyclistes sont-ils bien placés pour tourner à gauche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OUI………………………………………………………………………………………………………………………….     A 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   NON…………………………………………………………………………………………………………………………    </a:t>
            </a:r>
            <a:r>
              <a:rPr lang="fr-FR" dirty="0" smtClean="0">
                <a:solidFill>
                  <a:srgbClr val="00B050"/>
                </a:solidFill>
              </a:rPr>
              <a:t> B  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DSCN0887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859270"/>
          </a:xfr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5373216"/>
            <a:ext cx="9144000" cy="1484784"/>
          </a:xfrm>
          <a:solidFill>
            <a:schemeClr val="tx1"/>
          </a:solidFill>
        </p:spPr>
        <p:txBody>
          <a:bodyPr/>
          <a:lstStyle/>
          <a:p>
            <a:pPr algn="l"/>
            <a:endParaRPr lang="fr-FR" dirty="0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0" y="537321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</a:t>
            </a:r>
            <a:r>
              <a:rPr lang="fr-FR" sz="2400" dirty="0" smtClean="0">
                <a:solidFill>
                  <a:schemeClr val="bg1"/>
                </a:solidFill>
              </a:rPr>
              <a:t>2</a:t>
            </a:r>
          </a:p>
          <a:p>
            <a:r>
              <a:rPr lang="fr-FR" dirty="0" smtClean="0"/>
              <a:t>         </a:t>
            </a:r>
            <a:r>
              <a:rPr lang="fr-FR" dirty="0" smtClean="0">
                <a:solidFill>
                  <a:schemeClr val="bg1"/>
                </a:solidFill>
              </a:rPr>
              <a:t>Ces cyclistes sont-ils bien placés sur la chaussée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OUI……………………………………………………………………………………………………….……………………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NON……………………………………………………………………………………………………………………………  B</a:t>
            </a:r>
          </a:p>
        </p:txBody>
      </p:sp>
      <p:pic>
        <p:nvPicPr>
          <p:cNvPr id="6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DSCN0887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859270"/>
          </a:xfr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5373216"/>
            <a:ext cx="9144000" cy="1484784"/>
          </a:xfrm>
          <a:solidFill>
            <a:schemeClr val="tx1"/>
          </a:solidFill>
        </p:spPr>
        <p:txBody>
          <a:bodyPr/>
          <a:lstStyle/>
          <a:p>
            <a:pPr algn="l"/>
            <a:endParaRPr lang="fr-FR" dirty="0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0" y="537321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</a:t>
            </a:r>
            <a:r>
              <a:rPr lang="fr-FR" sz="2400" dirty="0" smtClean="0">
                <a:solidFill>
                  <a:schemeClr val="bg1"/>
                </a:solidFill>
              </a:rPr>
              <a:t>2</a:t>
            </a:r>
          </a:p>
          <a:p>
            <a:r>
              <a:rPr lang="fr-FR" dirty="0" smtClean="0"/>
              <a:t>         </a:t>
            </a:r>
            <a:r>
              <a:rPr lang="fr-FR" dirty="0" smtClean="0">
                <a:solidFill>
                  <a:schemeClr val="bg1"/>
                </a:solidFill>
              </a:rPr>
              <a:t>Ces cyclistes sont-ils bien placés sur la chaussée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OUI……………………………………………………………………………………………………….……………………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NON…………………………………………………………………………………………………………………………… </a:t>
            </a:r>
            <a:r>
              <a:rPr lang="fr-FR" dirty="0" smtClean="0">
                <a:solidFill>
                  <a:srgbClr val="00B050"/>
                </a:solidFill>
              </a:rPr>
              <a:t> B</a:t>
            </a:r>
          </a:p>
        </p:txBody>
      </p:sp>
      <p:pic>
        <p:nvPicPr>
          <p:cNvPr id="6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888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691981"/>
          </a:xfrm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0" y="5517232"/>
            <a:ext cx="9144000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 3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Ces cyclistes respectent  le code de la route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OUI……………………………………………………………………………………………………………………………………. 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NON…………………………………………………………………………………………………………………………………..   B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N0888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691981"/>
          </a:xfrm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0" y="5517232"/>
            <a:ext cx="9144000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 3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Ces cyclistes respectent  le code de la route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OUI…………………………………………………………………………………………………………………………………….  </a:t>
            </a:r>
            <a:r>
              <a:rPr lang="fr-FR" dirty="0" smtClean="0">
                <a:solidFill>
                  <a:srgbClr val="00B050"/>
                </a:solidFill>
              </a:rPr>
              <a:t>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NON…………………………………………………………………………………………………………………………………..   B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DSCN0918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0" y="5373216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 4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 Ces cyclistes peuvent circuler à deux de front lors d’un dépassement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OUI………………………………………………………………………………………………………………………………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NON…………………………………………………………………………………………………………………………….  B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DSCN0918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0" y="5373216"/>
            <a:ext cx="9144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  4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 Ces cyclistes peuvent circuler à deux de front lors d’un dépassement ?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OUI………………………………………………………………………………………………………………………………  A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NON……………………………………………………………………………………………………………………………. </a:t>
            </a:r>
            <a:r>
              <a:rPr lang="fr-FR" dirty="0" smtClean="0">
                <a:solidFill>
                  <a:srgbClr val="00B050"/>
                </a:solidFill>
              </a:rPr>
              <a:t> B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cyclo-saintdoulchard.fr/wp-content/themes/cyclo/images/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232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805</Words>
  <Application>Microsoft Office PowerPoint</Application>
  <PresentationFormat>Affichage à l'écran (4:3)</PresentationFormat>
  <Paragraphs>153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YamatoPainting</vt:lpstr>
      <vt:lpstr>   PRESENTE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CONSIGNE DE SECURITE DES CYCLOTOURISTES</vt:lpstr>
      <vt:lpstr>Déplacements en groupe des cyclotouristes</vt:lpstr>
      <vt:lpstr>CHARTE DU PRATIQUANT DE LA ROUTE</vt:lpstr>
      <vt:lpstr>MERCI A NOS CYCLO-ACTEURS</vt:lpstr>
      <vt:lpstr>PREVENTION SANTE</vt:lpstr>
      <vt:lpstr>PREVENTION SANTE</vt:lpstr>
      <vt:lpstr>PREVENTION SANTE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</dc:title>
  <dc:creator>Carole ERMAS</dc:creator>
  <cp:lastModifiedBy>Dominique</cp:lastModifiedBy>
  <cp:revision>29</cp:revision>
  <dcterms:created xsi:type="dcterms:W3CDTF">2011-12-03T13:49:58Z</dcterms:created>
  <dcterms:modified xsi:type="dcterms:W3CDTF">2011-12-11T10:58:23Z</dcterms:modified>
</cp:coreProperties>
</file>