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-9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60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76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76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049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034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04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487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53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0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85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38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9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83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42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82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30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2EFD8-4256-4F72-A074-5D894A173214}" type="datetimeFigureOut">
              <a:rPr lang="fr-FR" smtClean="0"/>
              <a:t>12/04/18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D9A1F7-10A9-4D6E-8EC7-3E08C58A87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59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icolas-aubineau.com/calcium/" TargetMode="External"/><Relationship Id="rId3" Type="http://schemas.openxmlformats.org/officeDocument/2006/relationships/hyperlink" Target="https://www.nicolas-aubineau.com/magnesium-spor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14994" y="386557"/>
            <a:ext cx="9144000" cy="2387600"/>
          </a:xfrm>
        </p:spPr>
        <p:txBody>
          <a:bodyPr/>
          <a:lstStyle/>
          <a:p>
            <a:r>
              <a:rPr lang="fr-FR" dirty="0" smtClean="0"/>
              <a:t>Les vertus de la petite mousse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029" y="3157901"/>
            <a:ext cx="6162766" cy="346655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490951" y="3157901"/>
            <a:ext cx="24751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BOURGES</a:t>
            </a:r>
          </a:p>
          <a:p>
            <a:r>
              <a:rPr lang="fr-FR" sz="2800" b="1" dirty="0" smtClean="0"/>
              <a:t>17/3/18</a:t>
            </a:r>
          </a:p>
          <a:p>
            <a:r>
              <a:rPr lang="fr-FR" sz="2800" b="1" dirty="0" smtClean="0"/>
              <a:t>JOURNEE DES PRESIDENTS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923392" y="5357527"/>
            <a:ext cx="290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Daniel Prieur</a:t>
            </a:r>
          </a:p>
          <a:p>
            <a:r>
              <a:rPr lang="fr-FR" dirty="0" smtClean="0"/>
              <a:t>Médecin Coreg CVL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7421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eaux minérales bicarbonatées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893288"/>
              </p:ext>
            </p:extLst>
          </p:nvPr>
        </p:nvGraphicFramePr>
        <p:xfrm>
          <a:off x="838199" y="1690688"/>
          <a:ext cx="10813869" cy="4461326"/>
        </p:xfrm>
        <a:graphic>
          <a:graphicData uri="http://schemas.openxmlformats.org/drawingml/2006/table">
            <a:tbl>
              <a:tblPr/>
              <a:tblGrid>
                <a:gridCol w="2728363"/>
                <a:gridCol w="4042753"/>
                <a:gridCol w="4042753"/>
              </a:tblGrid>
              <a:tr h="1662063">
                <a:tc>
                  <a:txBody>
                    <a:bodyPr/>
                    <a:lstStyle/>
                    <a:p>
                      <a:r>
                        <a:rPr lang="fr-FR" sz="1700" dirty="0"/>
                        <a:t>Très </a:t>
                      </a:r>
                      <a:r>
                        <a:rPr lang="fr-FR" sz="1700" dirty="0" smtClean="0"/>
                        <a:t>minéralisée           </a:t>
                      </a:r>
                      <a:endParaRPr lang="fr-FR" sz="1700" dirty="0"/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Contrex, Courmayeur, Hépar, Rozanna, Vichy Saint Yorre, Vichy Celestins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Reminéralisantes,</a:t>
                      </a:r>
                      <a:br>
                        <a:rPr lang="fr-FR" sz="1700"/>
                      </a:br>
                      <a:r>
                        <a:rPr lang="fr-FR" sz="1700"/>
                        <a:t>Alcalinisantes,</a:t>
                      </a:r>
                      <a:br>
                        <a:rPr lang="fr-FR" sz="1700"/>
                      </a:br>
                      <a:r>
                        <a:rPr lang="fr-FR" sz="1700"/>
                        <a:t>Digestives (stimulent les secrétions biliaires et pancréatiques)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4770">
                <a:tc>
                  <a:txBody>
                    <a:bodyPr/>
                    <a:lstStyle/>
                    <a:p>
                      <a:r>
                        <a:rPr lang="fr-FR" sz="1700"/>
                        <a:t>Bicarbonatées calciques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Perrier, Salvetat, Badoit, Quézac, Rozana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Alcalinisantes, équilibre acidobasique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4493">
                <a:tc>
                  <a:txBody>
                    <a:bodyPr/>
                    <a:lstStyle/>
                    <a:p>
                      <a:r>
                        <a:rPr lang="fr-FR" sz="1700"/>
                        <a:t>Bicarbonatées sodiques, chlorurées sodiques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/>
                        <a:t>Vichy Saint Yorre, Vichy Célestins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 err="1"/>
                        <a:t>Alcalinisantes</a:t>
                      </a:r>
                      <a:r>
                        <a:rPr lang="fr-FR" sz="1700" dirty="0"/>
                        <a:t>, équilibre acido-basique</a:t>
                      </a:r>
                      <a:br>
                        <a:rPr lang="fr-FR" sz="1700" dirty="0"/>
                      </a:br>
                      <a:r>
                        <a:rPr lang="fr-FR" sz="1700" dirty="0"/>
                        <a:t>Digestives (stimulent les secrétions biliaires et pancréatiques)</a:t>
                      </a:r>
                    </a:p>
                  </a:txBody>
                  <a:tcPr marL="85320" marR="85320" marT="42660" marB="426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765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309" y="648566"/>
            <a:ext cx="9300992" cy="391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18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024" y="654926"/>
            <a:ext cx="5563732" cy="371212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83723" y="4981903"/>
            <a:ext cx="811924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sz="4400" b="1" dirty="0" smtClean="0">
                <a:solidFill>
                  <a:srgbClr val="FF0000"/>
                </a:solidFill>
              </a:rPr>
              <a:t>MERCI DE VOTRE ATTENTION</a:t>
            </a:r>
            <a:endParaRPr lang="fr-F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8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bière est-elle interdite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Si oui, pourquoi ?</a:t>
            </a:r>
          </a:p>
          <a:p>
            <a:r>
              <a:rPr lang="fr-FR" dirty="0" smtClean="0"/>
              <a:t>Si non, pourquoi ?</a:t>
            </a:r>
          </a:p>
          <a:p>
            <a:r>
              <a:rPr lang="fr-FR" dirty="0" smtClean="0"/>
              <a:t>Peut-on tolérer un ou plusieurs verres de bière ?</a:t>
            </a:r>
          </a:p>
          <a:p>
            <a:r>
              <a:rPr lang="fr-FR" dirty="0" smtClean="0"/>
              <a:t>Y a-t-il un risque à consommer cette boisson après l’effort 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567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Il serait vain de vouloir interdire la bière au cours des randonnées cyclotouristes !...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nous faut plutôt essayer de comprendre pourquoi tant d’hectolitres de bière sont consommés par les cyclotouristes:</a:t>
            </a:r>
          </a:p>
          <a:p>
            <a:pPr lvl="1"/>
            <a:r>
              <a:rPr lang="fr-FR" dirty="0" smtClean="0"/>
              <a:t>Le gout ?</a:t>
            </a:r>
          </a:p>
          <a:p>
            <a:pPr lvl="1"/>
            <a:r>
              <a:rPr lang="fr-FR" dirty="0" smtClean="0"/>
              <a:t>La fraicheur?</a:t>
            </a:r>
          </a:p>
          <a:p>
            <a:pPr lvl="1"/>
            <a:r>
              <a:rPr lang="fr-FR" dirty="0" smtClean="0"/>
              <a:t>Une combinaison des 2 ?</a:t>
            </a:r>
          </a:p>
          <a:p>
            <a:pPr lvl="1"/>
            <a:r>
              <a:rPr lang="fr-FR" dirty="0" smtClean="0"/>
              <a:t>Avec en plus l’effet euphorisant de l’alcool ? </a:t>
            </a:r>
          </a:p>
          <a:p>
            <a:pPr lvl="1"/>
            <a:r>
              <a:rPr lang="fr-FR" dirty="0" smtClean="0"/>
              <a:t>Le tout agissant en favorisant la convivialité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756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la bière est-elle faite?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Orge germé et chauffé = le mout = source d’amidon</a:t>
            </a:r>
          </a:p>
          <a:p>
            <a:r>
              <a:rPr lang="fr-FR" dirty="0" smtClean="0"/>
              <a:t>Incorporation de houblon </a:t>
            </a:r>
            <a:r>
              <a:rPr lang="fr-FR" dirty="0" smtClean="0">
                <a:sym typeface="Wingdings" panose="05000000000000000000" pitchFamily="2" charset="2"/>
              </a:rPr>
              <a:t> amertume et parfum</a:t>
            </a:r>
          </a:p>
          <a:p>
            <a:r>
              <a:rPr lang="fr-FR" dirty="0" smtClean="0"/>
              <a:t>Fermentation de l’amidon sous l’effet de levures</a:t>
            </a:r>
          </a:p>
          <a:p>
            <a:r>
              <a:rPr lang="fr-FR" dirty="0" smtClean="0"/>
              <a:t>Chaque brasseur veille ses levures…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85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total: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bière contient de l’eau</a:t>
            </a:r>
          </a:p>
          <a:p>
            <a:r>
              <a:rPr lang="fr-FR" dirty="0" smtClean="0"/>
              <a:t>La bière contient de l’alcool formé par fermentation de l’amidon</a:t>
            </a:r>
          </a:p>
          <a:p>
            <a:pPr lvl="1"/>
            <a:r>
              <a:rPr lang="fr-FR" dirty="0" smtClean="0"/>
              <a:t>Titre de 4 à 8 °</a:t>
            </a:r>
          </a:p>
          <a:p>
            <a:pPr lvl="1"/>
            <a:r>
              <a:rPr lang="fr-FR" dirty="0" smtClean="0"/>
              <a:t>20 à 30 g d’alcool/j maxi</a:t>
            </a:r>
          </a:p>
          <a:p>
            <a:pPr lvl="1"/>
            <a:r>
              <a:rPr lang="fr-FR" dirty="0" smtClean="0"/>
              <a:t>= 2 à 3 verres de bière légère / j</a:t>
            </a:r>
          </a:p>
          <a:p>
            <a:pPr lvl="1"/>
            <a:endParaRPr lang="fr-FR" dirty="0"/>
          </a:p>
          <a:p>
            <a:r>
              <a:rPr lang="fr-FR" sz="2400" b="1" dirty="0" smtClean="0"/>
              <a:t>50 cl d’une bière à 5° consommés en dehors d’un repas produisent en 30 mn une alcoolémie de 0,4 à 0,6 g/l.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47998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Après l’effort, le réconfort !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récupération impose: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De se réhydrater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De recharger les réserves de glycogène …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De consommer des protéines (réparation musculaire) … ?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Les levures sont une source de protéines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b="1" dirty="0" smtClean="0"/>
              <a:t>La bière favorise-t-elle la récupération ?</a:t>
            </a:r>
            <a:endParaRPr lang="fr-FR" sz="2400" b="1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110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réalité, la bière est à consommer avec modération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Pourquoi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L’alcool est diurétique (inhibition de la vasopressine)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L’alcool mobilise le foie </a:t>
            </a:r>
            <a:r>
              <a:rPr lang="fr-FR" dirty="0" smtClean="0">
                <a:sym typeface="Wingdings" panose="05000000000000000000" pitchFamily="2" charset="2"/>
              </a:rPr>
              <a:t> freine la synthèse de glycogène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      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Il faut en plus apporter </a:t>
            </a:r>
            <a:r>
              <a:rPr lang="fr-FR" dirty="0">
                <a:sym typeface="Wingdings" panose="05000000000000000000" pitchFamily="2" charset="2"/>
              </a:rPr>
              <a:t>un volume équivalent d’eau minérale bicarbonatée  tamponner l’acide lactique et hydrater.</a:t>
            </a:r>
            <a:br>
              <a:rPr lang="fr-FR" dirty="0">
                <a:sym typeface="Wingdings" panose="05000000000000000000" pitchFamily="2" charset="2"/>
              </a:rPr>
            </a:br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736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eaux minérales naturelles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</a:t>
            </a:r>
            <a:r>
              <a:rPr lang="fr-FR" dirty="0"/>
              <a:t>sont des eaux souterraines naturellement propres avec des compositions bien spécifiques en minéraux (</a:t>
            </a:r>
            <a:r>
              <a:rPr lang="fr-FR" dirty="0">
                <a:hlinkClick r:id="rId2"/>
              </a:rPr>
              <a:t>calcium</a:t>
            </a:r>
            <a:r>
              <a:rPr lang="fr-FR" dirty="0"/>
              <a:t>, </a:t>
            </a:r>
            <a:r>
              <a:rPr lang="fr-FR" dirty="0">
                <a:hlinkClick r:id="rId3"/>
              </a:rPr>
              <a:t>magnésium</a:t>
            </a:r>
            <a:r>
              <a:rPr lang="fr-FR" dirty="0"/>
              <a:t>…), oligo-éléments (fer, fluor…) et stable dans le temps. </a:t>
            </a:r>
            <a:r>
              <a:rPr lang="fr-FR" b="1" dirty="0"/>
              <a:t>Elles possèdent des propriétés favorables à la santé</a:t>
            </a:r>
            <a:r>
              <a:rPr lang="fr-FR" b="1" dirty="0" smtClean="0"/>
              <a:t>.</a:t>
            </a:r>
          </a:p>
          <a:p>
            <a:r>
              <a:rPr lang="fr-FR" dirty="0"/>
              <a:t> On retrouve dans ce groupe les eaux minérales naturelles non gazeuses,  les eaux minérales naturelles gazeuses (qui ont du CO2 à l’émergence de la source), les eaux minérales renforcées au gaz de la source, les eaux minérales naturelles avec adjonction de gaz carbonique (eaux pétillantes ou gazéifiées)…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686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Wingdings" panose="05000000000000000000" pitchFamily="2" charset="2"/>
              </a:rPr>
              <a:t>La récupération impose de se réhydrater et de refaire les réserves de glycogène + réparer les muscles + « tamponner » l’acidité</a:t>
            </a:r>
            <a:br>
              <a:rPr lang="fr-FR" dirty="0" smtClean="0">
                <a:sym typeface="Wingdings" panose="05000000000000000000" pitchFamily="2" charset="2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3168868"/>
            <a:ext cx="8915400" cy="2742353"/>
          </a:xfrm>
        </p:spPr>
        <p:txBody>
          <a:bodyPr>
            <a:normAutofit/>
          </a:bodyPr>
          <a:lstStyle/>
          <a:p>
            <a:r>
              <a:rPr lang="fr-FR" b="1" dirty="0"/>
              <a:t>Privilégier les fruits secs</a:t>
            </a:r>
            <a:r>
              <a:rPr lang="fr-FR" dirty="0"/>
              <a:t> (raisins, abricots, figues…), </a:t>
            </a:r>
            <a:r>
              <a:rPr lang="fr-FR" dirty="0" smtClean="0"/>
              <a:t>IG important.</a:t>
            </a:r>
          </a:p>
          <a:p>
            <a:r>
              <a:rPr lang="fr-FR" dirty="0"/>
              <a:t>L</a:t>
            </a:r>
            <a:r>
              <a:rPr lang="fr-FR" dirty="0" smtClean="0"/>
              <a:t>es</a:t>
            </a:r>
            <a:r>
              <a:rPr lang="fr-FR" b="1" dirty="0" smtClean="0"/>
              <a:t> </a:t>
            </a:r>
            <a:r>
              <a:rPr lang="fr-FR" b="1" dirty="0"/>
              <a:t>fruits </a:t>
            </a:r>
            <a:r>
              <a:rPr lang="fr-FR" b="1" dirty="0" err="1"/>
              <a:t>protéoléagineux</a:t>
            </a:r>
            <a:r>
              <a:rPr lang="fr-FR" dirty="0"/>
              <a:t> (noix, noisette, amande…), les fruits frais crus mûrs ou cuits </a:t>
            </a:r>
            <a:r>
              <a:rPr lang="fr-FR" dirty="0" smtClean="0"/>
              <a:t>plus </a:t>
            </a:r>
            <a:r>
              <a:rPr lang="fr-FR" dirty="0"/>
              <a:t>ou moins sucrés (miel, confiture au fructose, sucre intégral, complet, sirop d’érable, sirop d’agave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 </a:t>
            </a:r>
            <a:r>
              <a:rPr lang="fr-FR" b="1" dirty="0"/>
              <a:t>Important, ne pas oublier de continuer à s’hydrater jusqu’au prochain repas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Les </a:t>
            </a:r>
            <a:r>
              <a:rPr lang="fr-FR" b="1" dirty="0"/>
              <a:t>céréales</a:t>
            </a:r>
            <a:r>
              <a:rPr lang="fr-FR" dirty="0"/>
              <a:t> (riz, quinoa, </a:t>
            </a:r>
            <a:r>
              <a:rPr lang="fr-FR" dirty="0" smtClean="0"/>
              <a:t>tapioca)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667</TotalTime>
  <Words>457</Words>
  <Application>Microsoft Macintosh PowerPoint</Application>
  <PresentationFormat>Personnalisé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Brin</vt:lpstr>
      <vt:lpstr>Les vertus de la petite mousse</vt:lpstr>
      <vt:lpstr>La bière est-elle interdite ?</vt:lpstr>
      <vt:lpstr>Il serait vain de vouloir interdire la bière au cours des randonnées cyclotouristes !...</vt:lpstr>
      <vt:lpstr>Comment la bière est-elle faite?</vt:lpstr>
      <vt:lpstr>Au total:</vt:lpstr>
      <vt:lpstr>Après l’effort, le réconfort ! …</vt:lpstr>
      <vt:lpstr>En réalité, la bière est à consommer avec modération</vt:lpstr>
      <vt:lpstr>Les eaux minérales naturelles</vt:lpstr>
      <vt:lpstr>La récupération impose de se réhydrater et de refaire les réserves de glycogène + réparer les muscles + « tamponner » l’acidité </vt:lpstr>
      <vt:lpstr>Les eaux minérales bicarbonatées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vertus de la petite mousse</dc:title>
  <dc:creator>Daniel</dc:creator>
  <cp:lastModifiedBy>Dominique</cp:lastModifiedBy>
  <cp:revision>21</cp:revision>
  <dcterms:created xsi:type="dcterms:W3CDTF">2018-03-15T10:28:29Z</dcterms:created>
  <dcterms:modified xsi:type="dcterms:W3CDTF">2018-04-12T17:37:21Z</dcterms:modified>
</cp:coreProperties>
</file>